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10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10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10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10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10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056731" y="10222075"/>
            <a:ext cx="601979" cy="139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10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26620" y="24460"/>
            <a:ext cx="1882139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05: Assist. Lec. Dhafer T.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Shihab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778095"/>
            <a:ext cx="6644005" cy="7717790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650" spc="-5" b="1">
                <a:latin typeface="Times New Roman"/>
                <a:cs typeface="Times New Roman"/>
              </a:rPr>
              <a:t>Access</a:t>
            </a:r>
            <a:r>
              <a:rPr dirty="0" sz="1650" spc="-10" b="1">
                <a:latin typeface="Times New Roman"/>
                <a:cs typeface="Times New Roman"/>
              </a:rPr>
              <a:t> </a:t>
            </a:r>
            <a:r>
              <a:rPr dirty="0" sz="1650" b="1">
                <a:latin typeface="Times New Roman"/>
                <a:cs typeface="Times New Roman"/>
              </a:rPr>
              <a:t>Modifiers</a:t>
            </a:r>
            <a:endParaRPr sz="1650">
              <a:latin typeface="Times New Roman"/>
              <a:cs typeface="Times New Roman"/>
            </a:endParaRPr>
          </a:p>
          <a:p>
            <a:pPr marL="12700" marR="160020">
              <a:lnSpc>
                <a:spcPct val="99300"/>
              </a:lnSpc>
              <a:spcBef>
                <a:spcPts val="680"/>
              </a:spcBef>
            </a:pPr>
            <a:r>
              <a:rPr dirty="0" sz="1450" spc="-10">
                <a:latin typeface="Times New Roman"/>
                <a:cs typeface="Times New Roman"/>
              </a:rPr>
              <a:t>The modifiers that you will use most often control access to methods and variables:  </a:t>
            </a:r>
            <a:r>
              <a:rPr dirty="0" sz="1450" spc="-10">
                <a:latin typeface="Courier New"/>
                <a:cs typeface="Courier New"/>
              </a:rPr>
              <a:t>public</a:t>
            </a:r>
            <a:r>
              <a:rPr dirty="0" sz="1450" spc="-10">
                <a:latin typeface="Times New Roman"/>
                <a:cs typeface="Times New Roman"/>
              </a:rPr>
              <a:t>, </a:t>
            </a:r>
            <a:r>
              <a:rPr dirty="0" sz="1450" spc="-15">
                <a:latin typeface="Courier New"/>
                <a:cs typeface="Courier New"/>
              </a:rPr>
              <a:t>private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5">
                <a:latin typeface="Courier New"/>
                <a:cs typeface="Courier New"/>
              </a:rPr>
              <a:t>protected</a:t>
            </a:r>
            <a:r>
              <a:rPr dirty="0" sz="1450" spc="-15">
                <a:latin typeface="Times New Roman"/>
                <a:cs typeface="Times New Roman"/>
              </a:rPr>
              <a:t>. </a:t>
            </a:r>
            <a:r>
              <a:rPr dirty="0" sz="1450" spc="-10">
                <a:latin typeface="Times New Roman"/>
                <a:cs typeface="Times New Roman"/>
              </a:rPr>
              <a:t>These modifiers determine which variables and </a:t>
            </a:r>
            <a:r>
              <a:rPr dirty="0" sz="1450" spc="-10">
                <a:latin typeface="Times New Roman"/>
                <a:cs typeface="Times New Roman"/>
              </a:rPr>
              <a:t> methods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class are visible to other</a:t>
            </a:r>
            <a:r>
              <a:rPr dirty="0" sz="1450" spc="1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classes.</a:t>
            </a:r>
            <a:endParaRPr sz="1450">
              <a:latin typeface="Times New Roman"/>
              <a:cs typeface="Times New Roman"/>
            </a:endParaRPr>
          </a:p>
          <a:p>
            <a:pPr marL="12700" marR="172085">
              <a:lnSpc>
                <a:spcPts val="166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By using access control, you can dictate how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class is used by other classes. Some </a:t>
            </a:r>
            <a:r>
              <a:rPr dirty="0" sz="1450" spc="-10">
                <a:latin typeface="Times New Roman"/>
                <a:cs typeface="Times New Roman"/>
              </a:rPr>
              <a:t> variables and methods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class are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use only within the class itself and should </a:t>
            </a:r>
            <a:r>
              <a:rPr dirty="0" sz="1450" spc="-5">
                <a:latin typeface="Times New Roman"/>
                <a:cs typeface="Times New Roman"/>
              </a:rPr>
              <a:t>be  </a:t>
            </a:r>
            <a:r>
              <a:rPr dirty="0" sz="1450" spc="-10">
                <a:latin typeface="Times New Roman"/>
                <a:cs typeface="Times New Roman"/>
              </a:rPr>
              <a:t>hidden from other classes. This process is called </a:t>
            </a:r>
            <a:r>
              <a:rPr dirty="0" sz="1450" spc="-10" i="1">
                <a:latin typeface="Times New Roman"/>
                <a:cs typeface="Times New Roman"/>
              </a:rPr>
              <a:t>encapsulation</a:t>
            </a:r>
            <a:r>
              <a:rPr dirty="0" sz="1450" spc="-10">
                <a:latin typeface="Times New Roman"/>
                <a:cs typeface="Times New Roman"/>
              </a:rPr>
              <a:t>: An object controls what </a:t>
            </a:r>
            <a:r>
              <a:rPr dirty="0" sz="1450" spc="-10">
                <a:latin typeface="Times New Roman"/>
                <a:cs typeface="Times New Roman"/>
              </a:rPr>
              <a:t> the outside world can know about it and how the outside world can interact with</a:t>
            </a:r>
            <a:r>
              <a:rPr dirty="0" sz="1450" spc="1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it.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ts val="1560"/>
              </a:lnSpc>
            </a:pPr>
            <a:r>
              <a:rPr dirty="0" sz="1450" spc="-10">
                <a:latin typeface="Times New Roman"/>
                <a:cs typeface="Times New Roman"/>
              </a:rPr>
              <a:t>Encapsulation is the process that prevents class variables from being read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modified</a:t>
            </a:r>
            <a:r>
              <a:rPr dirty="0" sz="1450" spc="1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by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ts val="1660"/>
              </a:lnSpc>
              <a:spcBef>
                <a:spcPts val="80"/>
              </a:spcBef>
            </a:pPr>
            <a:r>
              <a:rPr dirty="0" sz="1450" spc="-10">
                <a:latin typeface="Times New Roman"/>
                <a:cs typeface="Times New Roman"/>
              </a:rPr>
              <a:t>other classes. The only way to use these variables is by calling methods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class if they </a:t>
            </a:r>
            <a:r>
              <a:rPr dirty="0" sz="1450" spc="-10">
                <a:latin typeface="Times New Roman"/>
                <a:cs typeface="Times New Roman"/>
              </a:rPr>
              <a:t> are available.</a:t>
            </a:r>
            <a:endParaRPr sz="1450">
              <a:latin typeface="Times New Roman"/>
              <a:cs typeface="Times New Roman"/>
            </a:endParaRPr>
          </a:p>
          <a:p>
            <a:pPr marL="12700" marR="86360">
              <a:lnSpc>
                <a:spcPts val="1660"/>
              </a:lnSpc>
              <a:spcBef>
                <a:spcPts val="710"/>
              </a:spcBef>
            </a:pPr>
            <a:r>
              <a:rPr dirty="0" sz="1450" spc="-10">
                <a:latin typeface="Times New Roman"/>
                <a:cs typeface="Times New Roman"/>
              </a:rPr>
              <a:t>The Java language provides four levels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access control: public, private, protected, and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default level specified by using none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these access control</a:t>
            </a:r>
            <a:r>
              <a:rPr dirty="0" sz="1450" spc="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modifiers.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50" spc="-10" b="1">
                <a:latin typeface="Times New Roman"/>
                <a:cs typeface="Times New Roman"/>
              </a:rPr>
              <a:t>Default Access</a:t>
            </a:r>
            <a:endParaRPr sz="1450">
              <a:latin typeface="Times New Roman"/>
              <a:cs typeface="Times New Roman"/>
            </a:endParaRPr>
          </a:p>
          <a:p>
            <a:pPr marL="12700" marR="669925">
              <a:lnSpc>
                <a:spcPts val="1660"/>
              </a:lnSpc>
              <a:spcBef>
                <a:spcPts val="760"/>
              </a:spcBef>
            </a:pPr>
            <a:r>
              <a:rPr dirty="0" sz="1450" spc="-30">
                <a:latin typeface="Times New Roman"/>
                <a:cs typeface="Times New Roman"/>
              </a:rPr>
              <a:t>Variables </a:t>
            </a:r>
            <a:r>
              <a:rPr dirty="0" sz="1450" spc="-10">
                <a:latin typeface="Times New Roman"/>
                <a:cs typeface="Times New Roman"/>
              </a:rPr>
              <a:t>and methods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declared without any modifiers, as in the following  examples:</a:t>
            </a: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spcBef>
                <a:spcPts val="555"/>
              </a:spcBef>
            </a:pPr>
            <a:r>
              <a:rPr dirty="0" sz="1050" spc="10">
                <a:latin typeface="Courier New"/>
                <a:cs typeface="Courier New"/>
              </a:rPr>
              <a:t>String version </a:t>
            </a:r>
            <a:r>
              <a:rPr dirty="0" baseline="2645" sz="1575" spc="22">
                <a:latin typeface="Courier New"/>
                <a:cs typeface="Courier New"/>
              </a:rPr>
              <a:t>=</a:t>
            </a:r>
            <a:r>
              <a:rPr dirty="0" baseline="2645" sz="1575" spc="-7"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“0.7a”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>
              <a:latin typeface="Times New Roman"/>
              <a:cs typeface="Times New Roman"/>
            </a:endParaRPr>
          </a:p>
          <a:p>
            <a:pPr marL="259079">
              <a:lnSpc>
                <a:spcPts val="124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boolean </a:t>
            </a:r>
            <a:r>
              <a:rPr dirty="0" sz="1050" spc="10">
                <a:latin typeface="Courier New"/>
                <a:cs typeface="Courier New"/>
              </a:rPr>
              <a:t>processOrder()</a:t>
            </a:r>
            <a:r>
              <a:rPr dirty="0" sz="1050" spc="-1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25"/>
              </a:lnSpc>
            </a:pP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//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…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2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return true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 marR="46355">
              <a:lnSpc>
                <a:spcPct val="98000"/>
              </a:lnSpc>
              <a:spcBef>
                <a:spcPts val="750"/>
              </a:spcBef>
            </a:pPr>
            <a:r>
              <a:rPr dirty="0" sz="1450" spc="-10">
                <a:latin typeface="Times New Roman"/>
                <a:cs typeface="Times New Roman"/>
              </a:rPr>
              <a:t>A variable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method declared without an access control modifier is available to any other </a:t>
            </a:r>
            <a:r>
              <a:rPr dirty="0" sz="1450" spc="-10">
                <a:latin typeface="Times New Roman"/>
                <a:cs typeface="Times New Roman"/>
              </a:rPr>
              <a:t> class in the same package. The Java Class Library is </a:t>
            </a:r>
            <a:r>
              <a:rPr dirty="0" sz="1450" spc="-15">
                <a:latin typeface="Times New Roman"/>
                <a:cs typeface="Times New Roman"/>
              </a:rPr>
              <a:t>organized </a:t>
            </a:r>
            <a:r>
              <a:rPr dirty="0" sz="1450" spc="-10">
                <a:latin typeface="Times New Roman"/>
                <a:cs typeface="Times New Roman"/>
              </a:rPr>
              <a:t>into packages such as  </a:t>
            </a:r>
            <a:r>
              <a:rPr dirty="0" sz="1450" spc="-15">
                <a:latin typeface="Courier New"/>
                <a:cs typeface="Courier New"/>
              </a:rPr>
              <a:t>javax.swing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collection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windowing classes for use in graphical user interface </a:t>
            </a:r>
            <a:r>
              <a:rPr dirty="0" sz="1450" spc="-10">
                <a:latin typeface="Times New Roman"/>
                <a:cs typeface="Times New Roman"/>
              </a:rPr>
              <a:t> programming; and </a:t>
            </a:r>
            <a:r>
              <a:rPr dirty="0" sz="1450" spc="-15">
                <a:latin typeface="Courier New"/>
                <a:cs typeface="Courier New"/>
              </a:rPr>
              <a:t>java.util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useful group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utility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classes.</a:t>
            </a:r>
            <a:endParaRPr sz="1450">
              <a:latin typeface="Times New Roman"/>
              <a:cs typeface="Times New Roman"/>
            </a:endParaRPr>
          </a:p>
          <a:p>
            <a:pPr algn="just" marL="12700" marR="55880">
              <a:lnSpc>
                <a:spcPts val="1660"/>
              </a:lnSpc>
              <a:spcBef>
                <a:spcPts val="905"/>
              </a:spcBef>
            </a:pPr>
            <a:r>
              <a:rPr dirty="0" sz="1450" spc="-10">
                <a:latin typeface="Times New Roman"/>
                <a:cs typeface="Times New Roman"/>
              </a:rPr>
              <a:t>Any variable declared without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modifier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read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changed by any other class in the </a:t>
            </a:r>
            <a:r>
              <a:rPr dirty="0" sz="1450" spc="-10">
                <a:latin typeface="Times New Roman"/>
                <a:cs typeface="Times New Roman"/>
              </a:rPr>
              <a:t> same package. Any method declared the same way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called by any other class in the  same package. No other classes can access these elements in any</a:t>
            </a:r>
            <a:r>
              <a:rPr dirty="0" sz="1450" spc="50">
                <a:latin typeface="Times New Roman"/>
                <a:cs typeface="Times New Roman"/>
              </a:rPr>
              <a:t> </a:t>
            </a:r>
            <a:r>
              <a:rPr dirty="0" sz="1450" spc="-35">
                <a:latin typeface="Times New Roman"/>
                <a:cs typeface="Times New Roman"/>
              </a:rPr>
              <a:t>way.</a:t>
            </a:r>
            <a:endParaRPr sz="1450">
              <a:latin typeface="Times New Roman"/>
              <a:cs typeface="Times New Roman"/>
            </a:endParaRPr>
          </a:p>
          <a:p>
            <a:pPr marL="12700" marR="419100">
              <a:lnSpc>
                <a:spcPts val="1660"/>
              </a:lnSpc>
              <a:spcBef>
                <a:spcPts val="710"/>
              </a:spcBef>
            </a:pPr>
            <a:r>
              <a:rPr dirty="0" sz="1450" spc="-10">
                <a:latin typeface="Times New Roman"/>
                <a:cs typeface="Times New Roman"/>
              </a:rPr>
              <a:t>This level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access control </a:t>
            </a:r>
            <a:r>
              <a:rPr dirty="0" sz="1450" spc="-15">
                <a:latin typeface="Times New Roman"/>
                <a:cs typeface="Times New Roman"/>
              </a:rPr>
              <a:t>doesn’t </a:t>
            </a:r>
            <a:r>
              <a:rPr dirty="0" sz="1450" spc="-10">
                <a:latin typeface="Times New Roman"/>
                <a:cs typeface="Times New Roman"/>
              </a:rPr>
              <a:t>control much access, so </a:t>
            </a:r>
            <a:r>
              <a:rPr dirty="0" sz="1450" spc="-30">
                <a:latin typeface="Times New Roman"/>
                <a:cs typeface="Times New Roman"/>
              </a:rPr>
              <a:t>it’s </a:t>
            </a:r>
            <a:r>
              <a:rPr dirty="0" sz="1450" spc="-10">
                <a:latin typeface="Times New Roman"/>
                <a:cs typeface="Times New Roman"/>
              </a:rPr>
              <a:t>less useful when you </a:t>
            </a:r>
            <a:r>
              <a:rPr dirty="0" sz="1450" spc="-10">
                <a:latin typeface="Times New Roman"/>
                <a:cs typeface="Times New Roman"/>
              </a:rPr>
              <a:t> begin thinking about how you want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class to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used by other</a:t>
            </a:r>
            <a:r>
              <a:rPr dirty="0" sz="1450" spc="7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classes.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1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10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7139" y="2798765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77139" y="3100593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499" y="334868"/>
            <a:ext cx="6613525" cy="3117215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50" spc="-10" b="1">
                <a:latin typeface="Times New Roman"/>
                <a:cs typeface="Times New Roman"/>
              </a:rPr>
              <a:t>Private Access</a:t>
            </a:r>
            <a:endParaRPr sz="1450">
              <a:latin typeface="Times New Roman"/>
              <a:cs typeface="Times New Roman"/>
            </a:endParaRPr>
          </a:p>
          <a:p>
            <a:pPr marL="12700" marR="12700">
              <a:lnSpc>
                <a:spcPct val="99300"/>
              </a:lnSpc>
              <a:spcBef>
                <a:spcPts val="650"/>
              </a:spcBef>
            </a:pPr>
            <a:r>
              <a:rPr dirty="0" sz="1450" spc="-60">
                <a:latin typeface="Times New Roman"/>
                <a:cs typeface="Times New Roman"/>
              </a:rPr>
              <a:t>To </a:t>
            </a:r>
            <a:r>
              <a:rPr dirty="0" sz="1450" spc="-10">
                <a:latin typeface="Times New Roman"/>
                <a:cs typeface="Times New Roman"/>
              </a:rPr>
              <a:t>completely hide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method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variable and keep it from being used by other classes, use  the </a:t>
            </a:r>
            <a:r>
              <a:rPr dirty="0" sz="1450" spc="-15">
                <a:latin typeface="Courier New"/>
                <a:cs typeface="Courier New"/>
              </a:rPr>
              <a:t>private </a:t>
            </a:r>
            <a:r>
              <a:rPr dirty="0" sz="1450" spc="-20">
                <a:latin typeface="Times New Roman"/>
                <a:cs typeface="Times New Roman"/>
              </a:rPr>
              <a:t>modifier. </a:t>
            </a:r>
            <a:r>
              <a:rPr dirty="0" sz="1450" spc="-10">
                <a:latin typeface="Times New Roman"/>
                <a:cs typeface="Times New Roman"/>
              </a:rPr>
              <a:t>The only place these methods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variables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accessed is  within their own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class.</a:t>
            </a:r>
            <a:endParaRPr sz="1450">
              <a:latin typeface="Times New Roman"/>
              <a:cs typeface="Times New Roman"/>
            </a:endParaRPr>
          </a:p>
          <a:p>
            <a:pPr marL="12700" marR="131445">
              <a:lnSpc>
                <a:spcPts val="166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A private instance variable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used by methods in its own class </a:t>
            </a:r>
            <a:r>
              <a:rPr dirty="0" sz="1450" spc="-5">
                <a:latin typeface="Times New Roman"/>
                <a:cs typeface="Times New Roman"/>
              </a:rPr>
              <a:t>but not </a:t>
            </a:r>
            <a:r>
              <a:rPr dirty="0" sz="1450" spc="-10">
                <a:latin typeface="Times New Roman"/>
                <a:cs typeface="Times New Roman"/>
              </a:rPr>
              <a:t>by objects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any other class. Private methods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called by other methods in their own class </a:t>
            </a:r>
            <a:r>
              <a:rPr dirty="0" sz="1450" spc="-5">
                <a:latin typeface="Times New Roman"/>
                <a:cs typeface="Times New Roman"/>
              </a:rPr>
              <a:t>but  </a:t>
            </a:r>
            <a:r>
              <a:rPr dirty="0" sz="1450" spc="-10">
                <a:latin typeface="Times New Roman"/>
                <a:cs typeface="Times New Roman"/>
              </a:rPr>
              <a:t>cannot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called by any others. This restriction also </a:t>
            </a:r>
            <a:r>
              <a:rPr dirty="0" sz="1450" spc="-15">
                <a:latin typeface="Times New Roman"/>
                <a:cs typeface="Times New Roman"/>
              </a:rPr>
              <a:t>affects </a:t>
            </a:r>
            <a:r>
              <a:rPr dirty="0" sz="1450" spc="-10">
                <a:latin typeface="Times New Roman"/>
                <a:cs typeface="Times New Roman"/>
              </a:rPr>
              <a:t>inheritance: Neither private  variables </a:t>
            </a:r>
            <a:r>
              <a:rPr dirty="0" sz="1450" spc="-5">
                <a:latin typeface="Times New Roman"/>
                <a:cs typeface="Times New Roman"/>
              </a:rPr>
              <a:t>nor </a:t>
            </a:r>
            <a:r>
              <a:rPr dirty="0" sz="1450" spc="-10">
                <a:latin typeface="Times New Roman"/>
                <a:cs typeface="Times New Roman"/>
              </a:rPr>
              <a:t>private methods are inherited by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subclasses.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450" spc="-10">
                <a:latin typeface="Times New Roman"/>
                <a:cs typeface="Times New Roman"/>
              </a:rPr>
              <a:t>Private variables are useful in two</a:t>
            </a:r>
            <a:r>
              <a:rPr dirty="0" sz="1450" spc="1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circumstances:</a:t>
            </a:r>
            <a:endParaRPr sz="145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635"/>
              </a:spcBef>
            </a:pPr>
            <a:r>
              <a:rPr dirty="0" sz="1450" spc="-10">
                <a:latin typeface="Times New Roman"/>
                <a:cs typeface="Times New Roman"/>
              </a:rPr>
              <a:t>When other classes have no reason to use that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</a:t>
            </a:r>
            <a:endParaRPr sz="1450">
              <a:latin typeface="Times New Roman"/>
              <a:cs typeface="Times New Roman"/>
            </a:endParaRPr>
          </a:p>
          <a:p>
            <a:pPr marL="441959" marR="5080" indent="27305">
              <a:lnSpc>
                <a:spcPts val="166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When another class could wreak havoc by changing the variable in an inappropriate  way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1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10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44505" y="7587854"/>
            <a:ext cx="6647180" cy="2486025"/>
          </a:xfrm>
          <a:prstGeom prst="rect">
            <a:avLst/>
          </a:prstGeom>
        </p:spPr>
        <p:txBody>
          <a:bodyPr wrap="square" lIns="0" tIns="3810" rIns="0" bIns="0" rtlCol="0" vert="horz">
            <a:spAutoFit/>
          </a:bodyPr>
          <a:lstStyle/>
          <a:p>
            <a:pPr marL="12700" marR="148590">
              <a:lnSpc>
                <a:spcPct val="103499"/>
              </a:lnSpc>
              <a:spcBef>
                <a:spcPts val="30"/>
              </a:spcBef>
            </a:pPr>
            <a:r>
              <a:rPr dirty="0" sz="1450" spc="-10">
                <a:latin typeface="Times New Roman"/>
                <a:cs typeface="Times New Roman"/>
              </a:rPr>
              <a:t>In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this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code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example,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format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Logger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private,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so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there’s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no  way for other classes to retrieve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set its value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directly.</a:t>
            </a:r>
            <a:endParaRPr sz="1450">
              <a:latin typeface="Times New Roman"/>
              <a:cs typeface="Times New Roman"/>
            </a:endParaRPr>
          </a:p>
          <a:p>
            <a:pPr marL="12700" marR="313690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Instead, </a:t>
            </a:r>
            <a:r>
              <a:rPr dirty="0" sz="1450" spc="-30">
                <a:latin typeface="Times New Roman"/>
                <a:cs typeface="Times New Roman"/>
              </a:rPr>
              <a:t>it’s </a:t>
            </a:r>
            <a:r>
              <a:rPr dirty="0" sz="1450" spc="-10">
                <a:latin typeface="Times New Roman"/>
                <a:cs typeface="Times New Roman"/>
              </a:rPr>
              <a:t>available through two public methods: </a:t>
            </a:r>
            <a:r>
              <a:rPr dirty="0" sz="1450" spc="-15">
                <a:latin typeface="Courier New"/>
                <a:cs typeface="Courier New"/>
              </a:rPr>
              <a:t>getFormat()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which returns the 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Courier New"/>
                <a:cs typeface="Courier New"/>
              </a:rPr>
              <a:t>format</a:t>
            </a:r>
            <a:r>
              <a:rPr dirty="0" sz="1450" spc="-10">
                <a:latin typeface="Times New Roman"/>
                <a:cs typeface="Times New Roman"/>
              </a:rPr>
              <a:t>, and </a:t>
            </a:r>
            <a:r>
              <a:rPr dirty="0" sz="1450" spc="-15">
                <a:latin typeface="Courier New"/>
                <a:cs typeface="Courier New"/>
              </a:rPr>
              <a:t>setFormat(String)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which sets its</a:t>
            </a:r>
            <a:r>
              <a:rPr dirty="0" sz="1450" spc="4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value.</a:t>
            </a:r>
            <a:endParaRPr sz="1450">
              <a:latin typeface="Times New Roman"/>
              <a:cs typeface="Times New Roman"/>
            </a:endParaRPr>
          </a:p>
          <a:p>
            <a:pPr marL="12700" marR="180975">
              <a:lnSpc>
                <a:spcPts val="1660"/>
              </a:lnSpc>
              <a:spcBef>
                <a:spcPts val="900"/>
              </a:spcBef>
            </a:pPr>
            <a:r>
              <a:rPr dirty="0" sz="1450" spc="-10">
                <a:latin typeface="Times New Roman"/>
                <a:cs typeface="Times New Roman"/>
              </a:rPr>
              <a:t>The latter method contains logic that allows the variable to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set to only “common” </a:t>
            </a:r>
            <a:r>
              <a:rPr dirty="0" sz="1450" spc="-5">
                <a:latin typeface="Times New Roman"/>
                <a:cs typeface="Times New Roman"/>
              </a:rPr>
              <a:t>or  </a:t>
            </a:r>
            <a:r>
              <a:rPr dirty="0" sz="1450" spc="-10">
                <a:latin typeface="Times New Roman"/>
                <a:cs typeface="Times New Roman"/>
              </a:rPr>
              <a:t>“combined”. This demonstrates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benefit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using public methods as the only means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accessing instance variables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class: The methods can give the class control over how  the variable is accessed and limit the values it can</a:t>
            </a:r>
            <a:r>
              <a:rPr dirty="0" sz="1450" spc="4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take.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03499"/>
              </a:lnSpc>
              <a:spcBef>
                <a:spcPts val="525"/>
              </a:spcBef>
            </a:pPr>
            <a:r>
              <a:rPr dirty="0" sz="1450" spc="-10">
                <a:latin typeface="Times New Roman"/>
                <a:cs typeface="Times New Roman"/>
              </a:rPr>
              <a:t>Using the </a:t>
            </a:r>
            <a:r>
              <a:rPr dirty="0" sz="1450" spc="-15">
                <a:latin typeface="Courier New"/>
                <a:cs typeface="Courier New"/>
              </a:rPr>
              <a:t>private </a:t>
            </a:r>
            <a:r>
              <a:rPr dirty="0" sz="1450" spc="-10">
                <a:latin typeface="Times New Roman"/>
                <a:cs typeface="Times New Roman"/>
              </a:rPr>
              <a:t>modifier is the main way in which an object encapsulates itself. </a:t>
            </a:r>
            <a:r>
              <a:rPr dirty="0" sz="1450" spc="-60">
                <a:latin typeface="Times New Roman"/>
                <a:cs typeface="Times New Roman"/>
              </a:rPr>
              <a:t>You  </a:t>
            </a:r>
            <a:r>
              <a:rPr dirty="0" sz="1450" spc="-15">
                <a:latin typeface="Times New Roman"/>
                <a:cs typeface="Times New Roman"/>
              </a:rPr>
              <a:t>can’t </a:t>
            </a:r>
            <a:r>
              <a:rPr dirty="0" sz="1450" spc="-10">
                <a:latin typeface="Times New Roman"/>
                <a:cs typeface="Times New Roman"/>
              </a:rPr>
              <a:t>limit the ways in which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class is used without using </a:t>
            </a:r>
            <a:r>
              <a:rPr dirty="0" sz="1450" spc="-15">
                <a:latin typeface="Courier New"/>
                <a:cs typeface="Courier New"/>
              </a:rPr>
              <a:t>private</a:t>
            </a:r>
            <a:r>
              <a:rPr dirty="0" sz="1450" spc="-33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 hide variables and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1" y="4148032"/>
            <a:ext cx="5784850" cy="258635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latin typeface="Times New Roman"/>
                <a:cs typeface="Times New Roman"/>
              </a:rPr>
              <a:t>The following class uses private access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control: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marL="259079">
              <a:lnSpc>
                <a:spcPts val="124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class </a:t>
            </a:r>
            <a:r>
              <a:rPr dirty="0" sz="1050" spc="10">
                <a:latin typeface="Courier New"/>
                <a:cs typeface="Courier New"/>
              </a:rPr>
              <a:t>Logger</a:t>
            </a:r>
            <a:r>
              <a:rPr dirty="0" sz="1050" spc="15">
                <a:latin typeface="Courier New"/>
                <a:cs typeface="Courier New"/>
              </a:rPr>
              <a:t> {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4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private </a:t>
            </a:r>
            <a:r>
              <a:rPr dirty="0" sz="1050" spc="10">
                <a:latin typeface="Courier New"/>
                <a:cs typeface="Courier New"/>
              </a:rPr>
              <a:t>String</a:t>
            </a:r>
            <a:r>
              <a:rPr dirty="0" sz="1050" spc="15"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format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Times New Roman"/>
              <a:cs typeface="Times New Roman"/>
            </a:endParaRPr>
          </a:p>
          <a:p>
            <a:pPr marL="917575" marR="2966720" indent="-329565">
              <a:lnSpc>
                <a:spcPts val="122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public </a:t>
            </a:r>
            <a:r>
              <a:rPr dirty="0" sz="1050" spc="10">
                <a:latin typeface="Courier New"/>
                <a:cs typeface="Courier New"/>
              </a:rPr>
              <a:t>String getFormat()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return</a:t>
            </a:r>
            <a:r>
              <a:rPr dirty="0" sz="1050" spc="5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this</a:t>
            </a:r>
            <a:r>
              <a:rPr dirty="0" sz="1050" spc="10">
                <a:latin typeface="Courier New"/>
                <a:cs typeface="Courier New"/>
              </a:rPr>
              <a:t>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format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19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>
              <a:latin typeface="Times New Roman"/>
              <a:cs typeface="Times New Roman"/>
            </a:endParaRPr>
          </a:p>
          <a:p>
            <a:pPr marL="588010">
              <a:lnSpc>
                <a:spcPts val="124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public void </a:t>
            </a:r>
            <a:r>
              <a:rPr dirty="0" sz="1050" spc="10">
                <a:latin typeface="Courier New"/>
                <a:cs typeface="Courier New"/>
              </a:rPr>
              <a:t>setFormat(String fmt)</a:t>
            </a:r>
            <a:r>
              <a:rPr dirty="0" sz="1050" spc="3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1246505" marR="5080" indent="-329565">
              <a:lnSpc>
                <a:spcPts val="1220"/>
              </a:lnSpc>
              <a:spcBef>
                <a:spcPts val="60"/>
              </a:spcBef>
            </a:pP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dirty="0" sz="1050" spc="15">
                <a:latin typeface="Courier New"/>
                <a:cs typeface="Courier New"/>
              </a:rPr>
              <a:t>( </a:t>
            </a:r>
            <a:r>
              <a:rPr dirty="0" sz="1050" spc="10">
                <a:latin typeface="Courier New"/>
                <a:cs typeface="Courier New"/>
              </a:rPr>
              <a:t>(fmt.equals(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“common”</a:t>
            </a:r>
            <a:r>
              <a:rPr dirty="0" sz="1050" spc="10">
                <a:latin typeface="Courier New"/>
                <a:cs typeface="Courier New"/>
              </a:rPr>
              <a:t>)) </a:t>
            </a:r>
            <a:r>
              <a:rPr dirty="0" sz="1050" spc="15">
                <a:latin typeface="Courier New"/>
                <a:cs typeface="Courier New"/>
              </a:rPr>
              <a:t>|| </a:t>
            </a:r>
            <a:r>
              <a:rPr dirty="0" sz="1050" spc="10">
                <a:latin typeface="Courier New"/>
                <a:cs typeface="Courier New"/>
              </a:rPr>
              <a:t>(fmt.equals(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“combined”</a:t>
            </a:r>
            <a:r>
              <a:rPr dirty="0" sz="1050" spc="10">
                <a:latin typeface="Courier New"/>
                <a:cs typeface="Courier New"/>
              </a:rPr>
              <a:t>)) </a:t>
            </a:r>
            <a:r>
              <a:rPr dirty="0" sz="1050" spc="15">
                <a:latin typeface="Courier New"/>
                <a:cs typeface="Courier New"/>
              </a:rPr>
              <a:t>) {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this</a:t>
            </a:r>
            <a:r>
              <a:rPr dirty="0" sz="1050" spc="10">
                <a:latin typeface="Courier New"/>
                <a:cs typeface="Courier New"/>
              </a:rPr>
              <a:t>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format </a:t>
            </a:r>
            <a:r>
              <a:rPr dirty="0" baseline="5291" sz="1575" spc="22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fmt;</a:t>
            </a:r>
            <a:endParaRPr sz="1050">
              <a:latin typeface="Courier New"/>
              <a:cs typeface="Courier New"/>
            </a:endParaRPr>
          </a:p>
          <a:p>
            <a:pPr marL="917575">
              <a:lnSpc>
                <a:spcPts val="117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7139" y="7562801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77139" y="7864630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496" y="421757"/>
            <a:ext cx="6658609" cy="838898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689"/>
              </a:lnSpc>
              <a:spcBef>
                <a:spcPts val="185"/>
              </a:spcBef>
            </a:pPr>
            <a:r>
              <a:rPr dirty="0" sz="1450" spc="-10">
                <a:latin typeface="Times New Roman"/>
                <a:cs typeface="Times New Roman"/>
              </a:rPr>
              <a:t>methods. Another class is free to change the variables inside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class and call its methods in  many possible ways if you </a:t>
            </a:r>
            <a:r>
              <a:rPr dirty="0" sz="1450" spc="-15">
                <a:latin typeface="Times New Roman"/>
                <a:cs typeface="Times New Roman"/>
              </a:rPr>
              <a:t>don’t </a:t>
            </a:r>
            <a:r>
              <a:rPr dirty="0" sz="1450" spc="-10">
                <a:latin typeface="Times New Roman"/>
                <a:cs typeface="Times New Roman"/>
              </a:rPr>
              <a:t>control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access.</a:t>
            </a:r>
            <a:endParaRPr sz="1450">
              <a:latin typeface="Times New Roman"/>
              <a:cs typeface="Times New Roman"/>
            </a:endParaRPr>
          </a:p>
          <a:p>
            <a:pPr marL="12700" marR="370205">
              <a:lnSpc>
                <a:spcPts val="1660"/>
              </a:lnSpc>
              <a:spcBef>
                <a:spcPts val="645"/>
              </a:spcBef>
            </a:pPr>
            <a:r>
              <a:rPr dirty="0" sz="1450" spc="-10">
                <a:latin typeface="Times New Roman"/>
                <a:cs typeface="Times New Roman"/>
              </a:rPr>
              <a:t>A big advantage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privacy is that it lets the implementation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class change without  </a:t>
            </a:r>
            <a:r>
              <a:rPr dirty="0" sz="1450" spc="-15">
                <a:latin typeface="Times New Roman"/>
                <a:cs typeface="Times New Roman"/>
              </a:rPr>
              <a:t>affecting </a:t>
            </a:r>
            <a:r>
              <a:rPr dirty="0" sz="1450" spc="-10">
                <a:latin typeface="Times New Roman"/>
                <a:cs typeface="Times New Roman"/>
              </a:rPr>
              <a:t>the users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that class. If you come up with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better way to accomplish  something, you can rewrite the class as long as its public methods take the same  </a:t>
            </a:r>
            <a:r>
              <a:rPr dirty="0" sz="1450" spc="-15">
                <a:latin typeface="Times New Roman"/>
                <a:cs typeface="Times New Roman"/>
              </a:rPr>
              <a:t>arguments </a:t>
            </a:r>
            <a:r>
              <a:rPr dirty="0" sz="1450" spc="-10">
                <a:latin typeface="Times New Roman"/>
                <a:cs typeface="Times New Roman"/>
              </a:rPr>
              <a:t>and return the same kinds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values.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dirty="0" sz="1450" spc="-10" b="1">
                <a:latin typeface="Times New Roman"/>
                <a:cs typeface="Times New Roman"/>
              </a:rPr>
              <a:t>Public Access</a:t>
            </a:r>
            <a:endParaRPr sz="1450">
              <a:latin typeface="Times New Roman"/>
              <a:cs typeface="Times New Roman"/>
            </a:endParaRPr>
          </a:p>
          <a:p>
            <a:pPr marL="12700" marR="147955">
              <a:lnSpc>
                <a:spcPct val="101400"/>
              </a:lnSpc>
              <a:spcBef>
                <a:spcPts val="615"/>
              </a:spcBef>
            </a:pPr>
            <a:r>
              <a:rPr dirty="0" sz="1450" spc="-10">
                <a:latin typeface="Times New Roman"/>
                <a:cs typeface="Times New Roman"/>
              </a:rPr>
              <a:t>In some cases, you might want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method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variable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class to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completely available  to any other class that wants to use it. For example, the </a:t>
            </a:r>
            <a:r>
              <a:rPr dirty="0" sz="1450" spc="-15">
                <a:latin typeface="Courier New"/>
                <a:cs typeface="Courier New"/>
              </a:rPr>
              <a:t>Color </a:t>
            </a:r>
            <a:r>
              <a:rPr dirty="0" sz="1450" spc="-10">
                <a:latin typeface="Times New Roman"/>
                <a:cs typeface="Times New Roman"/>
              </a:rPr>
              <a:t>class in the </a:t>
            </a:r>
            <a:r>
              <a:rPr dirty="0" sz="1450" spc="-15">
                <a:latin typeface="Courier New"/>
                <a:cs typeface="Courier New"/>
              </a:rPr>
              <a:t>java.awt  </a:t>
            </a:r>
            <a:r>
              <a:rPr dirty="0" sz="1450" spc="-10">
                <a:latin typeface="Times New Roman"/>
                <a:cs typeface="Times New Roman"/>
              </a:rPr>
              <a:t>package has public variables for common colors such as </a:t>
            </a:r>
            <a:r>
              <a:rPr dirty="0" sz="1450" spc="-10">
                <a:latin typeface="Courier New"/>
                <a:cs typeface="Courier New"/>
              </a:rPr>
              <a:t>black</a:t>
            </a:r>
            <a:r>
              <a:rPr dirty="0" sz="1450" spc="-10">
                <a:latin typeface="Times New Roman"/>
                <a:cs typeface="Times New Roman"/>
              </a:rPr>
              <a:t>. This variable is used  when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graphical class wants to use the color black, so </a:t>
            </a:r>
            <a:r>
              <a:rPr dirty="0" sz="1450" spc="-15">
                <a:latin typeface="Courier New"/>
                <a:cs typeface="Courier New"/>
              </a:rPr>
              <a:t>black </a:t>
            </a:r>
            <a:r>
              <a:rPr dirty="0" sz="1450" spc="-10">
                <a:latin typeface="Times New Roman"/>
                <a:cs typeface="Times New Roman"/>
              </a:rPr>
              <a:t>should have no access  control.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 marR="207010">
              <a:lnSpc>
                <a:spcPct val="103499"/>
              </a:lnSpc>
              <a:spcBef>
                <a:spcPts val="1315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public </a:t>
            </a:r>
            <a:r>
              <a:rPr dirty="0" sz="1450" spc="-10">
                <a:latin typeface="Times New Roman"/>
                <a:cs typeface="Times New Roman"/>
              </a:rPr>
              <a:t>modifier makes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method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variable completely available to all classes.  </a:t>
            </a: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have used it in every application you have written so far in their </a:t>
            </a:r>
            <a:r>
              <a:rPr dirty="0" sz="1450" spc="-15">
                <a:latin typeface="Courier New"/>
                <a:cs typeface="Courier New"/>
              </a:rPr>
              <a:t>main()</a:t>
            </a:r>
            <a:r>
              <a:rPr dirty="0" sz="1450" spc="-28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methods: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Times New Roman"/>
              <a:cs typeface="Times New Roman"/>
            </a:endParaRPr>
          </a:p>
          <a:p>
            <a:pPr marL="259079">
              <a:lnSpc>
                <a:spcPts val="124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public static void </a:t>
            </a:r>
            <a:r>
              <a:rPr dirty="0" sz="1050" spc="10">
                <a:latin typeface="Courier New"/>
                <a:cs typeface="Courier New"/>
              </a:rPr>
              <a:t>main(String[] arguments)</a:t>
            </a:r>
            <a:r>
              <a:rPr dirty="0" sz="1050" spc="3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25"/>
              </a:lnSpc>
            </a:pP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//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…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 marR="118110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main()</a:t>
            </a:r>
            <a:r>
              <a:rPr dirty="0" sz="1450" spc="-39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an application has to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public. Otherwise, it could </a:t>
            </a:r>
            <a:r>
              <a:rPr dirty="0" sz="1450" spc="-5">
                <a:latin typeface="Times New Roman"/>
                <a:cs typeface="Times New Roman"/>
              </a:rPr>
              <a:t>not be </a:t>
            </a:r>
            <a:r>
              <a:rPr dirty="0" sz="1450" spc="-10">
                <a:latin typeface="Times New Roman"/>
                <a:cs typeface="Times New Roman"/>
              </a:rPr>
              <a:t>called  by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Java </a:t>
            </a:r>
            <a:r>
              <a:rPr dirty="0" sz="1450" spc="-20">
                <a:latin typeface="Times New Roman"/>
                <a:cs typeface="Times New Roman"/>
              </a:rPr>
              <a:t>Virtual </a:t>
            </a:r>
            <a:r>
              <a:rPr dirty="0" sz="1450" spc="-10">
                <a:latin typeface="Times New Roman"/>
                <a:cs typeface="Times New Roman"/>
              </a:rPr>
              <a:t>Machine (JVM) to run the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class.</a:t>
            </a:r>
            <a:endParaRPr sz="1450">
              <a:latin typeface="Times New Roman"/>
              <a:cs typeface="Times New Roman"/>
            </a:endParaRPr>
          </a:p>
          <a:p>
            <a:pPr marL="12700" marR="198120">
              <a:lnSpc>
                <a:spcPts val="166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Because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class inheritance, all public methods and variables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class are inherited by  its subclasses.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50" spc="-15" b="1">
                <a:latin typeface="Times New Roman"/>
                <a:cs typeface="Times New Roman"/>
              </a:rPr>
              <a:t>Protected</a:t>
            </a:r>
            <a:r>
              <a:rPr dirty="0" sz="1450" spc="-10" b="1">
                <a:latin typeface="Times New Roman"/>
                <a:cs typeface="Times New Roman"/>
              </a:rPr>
              <a:t> Access</a:t>
            </a:r>
            <a:endParaRPr sz="1450">
              <a:latin typeface="Times New Roman"/>
              <a:cs typeface="Times New Roman"/>
            </a:endParaRPr>
          </a:p>
          <a:p>
            <a:pPr marL="12700" marR="177165">
              <a:lnSpc>
                <a:spcPts val="166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The next level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access control is to limit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method and variable to use by the following  two groups:</a:t>
            </a:r>
            <a:endParaRPr sz="145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590"/>
              </a:spcBef>
            </a:pPr>
            <a:r>
              <a:rPr dirty="0" sz="1450" spc="-10">
                <a:latin typeface="Times New Roman"/>
                <a:cs typeface="Times New Roman"/>
              </a:rPr>
              <a:t>Subclasses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class</a:t>
            </a:r>
            <a:endParaRPr sz="145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635"/>
              </a:spcBef>
            </a:pPr>
            <a:r>
              <a:rPr dirty="0" sz="1450" spc="-10">
                <a:latin typeface="Times New Roman"/>
                <a:cs typeface="Times New Roman"/>
              </a:rPr>
              <a:t>Other classes in the same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package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do so by using the </a:t>
            </a:r>
            <a:r>
              <a:rPr dirty="0" sz="1450" spc="-15">
                <a:latin typeface="Courier New"/>
                <a:cs typeface="Courier New"/>
              </a:rPr>
              <a:t>protected</a:t>
            </a:r>
            <a:r>
              <a:rPr dirty="0" sz="1450" spc="-380">
                <a:latin typeface="Courier New"/>
                <a:cs typeface="Courier New"/>
              </a:rPr>
              <a:t> </a:t>
            </a:r>
            <a:r>
              <a:rPr dirty="0" sz="1450" spc="-15">
                <a:latin typeface="Times New Roman"/>
                <a:cs typeface="Times New Roman"/>
              </a:rPr>
              <a:t>modifier, </a:t>
            </a:r>
            <a:r>
              <a:rPr dirty="0" sz="1450" spc="-10">
                <a:latin typeface="Times New Roman"/>
                <a:cs typeface="Times New Roman"/>
              </a:rPr>
              <a:t>as in the following statement: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</a:pPr>
            <a:r>
              <a:rPr dirty="0" baseline="2645" sz="1575" spc="15">
                <a:solidFill>
                  <a:srgbClr val="0000FF"/>
                </a:solidFill>
                <a:latin typeface="Courier New"/>
                <a:cs typeface="Courier New"/>
              </a:rPr>
              <a:t>protected boolean </a:t>
            </a:r>
            <a:r>
              <a:rPr dirty="0" baseline="2645" sz="1575" spc="15">
                <a:latin typeface="Courier New"/>
                <a:cs typeface="Courier New"/>
              </a:rPr>
              <a:t>outOfData </a:t>
            </a:r>
            <a:r>
              <a:rPr dirty="0" sz="1200">
                <a:latin typeface="Arial"/>
                <a:cs typeface="Arial"/>
              </a:rPr>
              <a:t>=</a:t>
            </a:r>
            <a:r>
              <a:rPr dirty="0" sz="1200" spc="275">
                <a:latin typeface="Arial"/>
                <a:cs typeface="Arial"/>
              </a:rPr>
              <a:t> </a:t>
            </a:r>
            <a:r>
              <a:rPr dirty="0" baseline="2645" sz="1575" spc="15">
                <a:solidFill>
                  <a:srgbClr val="0000FF"/>
                </a:solidFill>
                <a:latin typeface="Courier New"/>
                <a:cs typeface="Courier New"/>
              </a:rPr>
              <a:t>true</a:t>
            </a:r>
            <a:r>
              <a:rPr dirty="0" baseline="2645" sz="1575" spc="15">
                <a:latin typeface="Courier New"/>
                <a:cs typeface="Courier New"/>
              </a:rPr>
              <a:t>;</a:t>
            </a:r>
            <a:endParaRPr baseline="2645" sz="1575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1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10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498" y="262246"/>
            <a:ext cx="6636384" cy="593788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174625">
              <a:lnSpc>
                <a:spcPts val="1660"/>
              </a:lnSpc>
              <a:spcBef>
                <a:spcPts val="210"/>
              </a:spcBef>
            </a:pPr>
            <a:r>
              <a:rPr dirty="0" sz="1450" spc="-10">
                <a:latin typeface="Times New Roman"/>
                <a:cs typeface="Times New Roman"/>
              </a:rPr>
              <a:t>This level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access control is useful if you want to make it easier for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subclass to </a:t>
            </a:r>
            <a:r>
              <a:rPr dirty="0" sz="1450" spc="-5">
                <a:latin typeface="Times New Roman"/>
                <a:cs typeface="Times New Roman"/>
              </a:rPr>
              <a:t>be  </a:t>
            </a:r>
            <a:r>
              <a:rPr dirty="0" sz="1450" spc="-10">
                <a:latin typeface="Times New Roman"/>
                <a:cs typeface="Times New Roman"/>
              </a:rPr>
              <a:t>implemented. </a:t>
            </a:r>
            <a:r>
              <a:rPr dirty="0" sz="1450" spc="-4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class might use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method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variable to help the class do its job.  Because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subclass inherits much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same behavior and attributes, it might have the  same job to </a:t>
            </a:r>
            <a:r>
              <a:rPr dirty="0" sz="1450" spc="-5">
                <a:latin typeface="Times New Roman"/>
                <a:cs typeface="Times New Roman"/>
              </a:rPr>
              <a:t>do. </a:t>
            </a:r>
            <a:r>
              <a:rPr dirty="0" sz="1450" spc="-10">
                <a:latin typeface="Times New Roman"/>
                <a:cs typeface="Times New Roman"/>
              </a:rPr>
              <a:t>Protected access gives the subclass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chance to use the helper method </a:t>
            </a:r>
            <a:r>
              <a:rPr dirty="0" sz="1450" spc="-5">
                <a:latin typeface="Times New Roman"/>
                <a:cs typeface="Times New Roman"/>
              </a:rPr>
              <a:t>or  </a:t>
            </a:r>
            <a:r>
              <a:rPr dirty="0" sz="1450" spc="-10">
                <a:latin typeface="Times New Roman"/>
                <a:cs typeface="Times New Roman"/>
              </a:rPr>
              <a:t>variable while preventing an unrelated class from trying to use</a:t>
            </a:r>
            <a:r>
              <a:rPr dirty="0" sz="1450" spc="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it.</a:t>
            </a:r>
            <a:endParaRPr sz="1450">
              <a:latin typeface="Times New Roman"/>
              <a:cs typeface="Times New Roman"/>
            </a:endParaRPr>
          </a:p>
          <a:p>
            <a:pPr marL="12700" marR="26034">
              <a:lnSpc>
                <a:spcPct val="103499"/>
              </a:lnSpc>
              <a:spcBef>
                <a:spcPts val="520"/>
              </a:spcBef>
            </a:pPr>
            <a:r>
              <a:rPr dirty="0" sz="1450" spc="-10">
                <a:latin typeface="Times New Roman"/>
                <a:cs typeface="Times New Roman"/>
              </a:rPr>
              <a:t>Consider the example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class called </a:t>
            </a:r>
            <a:r>
              <a:rPr dirty="0" sz="1450" spc="-15">
                <a:latin typeface="Courier New"/>
                <a:cs typeface="Courier New"/>
              </a:rPr>
              <a:t>AudioPlayer </a:t>
            </a:r>
            <a:r>
              <a:rPr dirty="0" sz="1450" spc="-10">
                <a:latin typeface="Times New Roman"/>
                <a:cs typeface="Times New Roman"/>
              </a:rPr>
              <a:t>that plays an audio file.  </a:t>
            </a:r>
            <a:r>
              <a:rPr dirty="0" sz="1450" spc="-15">
                <a:latin typeface="Courier New"/>
                <a:cs typeface="Courier New"/>
              </a:rPr>
              <a:t>AudioPlayer </a:t>
            </a:r>
            <a:r>
              <a:rPr dirty="0" sz="1450" spc="-10">
                <a:latin typeface="Times New Roman"/>
                <a:cs typeface="Times New Roman"/>
              </a:rPr>
              <a:t>has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method called </a:t>
            </a:r>
            <a:r>
              <a:rPr dirty="0" sz="1450" spc="-15">
                <a:latin typeface="Courier New"/>
                <a:cs typeface="Courier New"/>
              </a:rPr>
              <a:t>openSpeaker()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which interacts with the  hardware to prepare the speaker for playing. </a:t>
            </a:r>
            <a:r>
              <a:rPr dirty="0" sz="1450" spc="-15">
                <a:latin typeface="Courier New"/>
                <a:cs typeface="Courier New"/>
              </a:rPr>
              <a:t>openSpeaker()</a:t>
            </a:r>
            <a:r>
              <a:rPr dirty="0" sz="1450" spc="-330">
                <a:latin typeface="Courier New"/>
                <a:cs typeface="Courier New"/>
              </a:rPr>
              <a:t> </a:t>
            </a:r>
            <a:r>
              <a:rPr dirty="0" sz="1450" spc="-15">
                <a:latin typeface="Times New Roman"/>
                <a:cs typeface="Times New Roman"/>
              </a:rPr>
              <a:t>isn’t </a:t>
            </a:r>
            <a:r>
              <a:rPr dirty="0" sz="1450" spc="-10">
                <a:latin typeface="Times New Roman"/>
                <a:cs typeface="Times New Roman"/>
              </a:rPr>
              <a:t>important to anyone  outside the </a:t>
            </a:r>
            <a:r>
              <a:rPr dirty="0" sz="1450" spc="-15">
                <a:latin typeface="Courier New"/>
                <a:cs typeface="Courier New"/>
              </a:rPr>
              <a:t>AudioPlayer </a:t>
            </a:r>
            <a:r>
              <a:rPr dirty="0" sz="1450" spc="-10">
                <a:latin typeface="Times New Roman"/>
                <a:cs typeface="Times New Roman"/>
              </a:rPr>
              <a:t>class, so at first glance you might want to make it private. A  snippet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5">
                <a:latin typeface="Courier New"/>
                <a:cs typeface="Courier New"/>
              </a:rPr>
              <a:t>AudioPlayer</a:t>
            </a:r>
            <a:r>
              <a:rPr dirty="0" sz="1450" spc="-484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might look something like this:</a:t>
            </a: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spcBef>
                <a:spcPts val="1280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class </a:t>
            </a:r>
            <a:r>
              <a:rPr dirty="0" sz="1050" spc="10">
                <a:latin typeface="Courier New"/>
                <a:cs typeface="Courier New"/>
              </a:rPr>
              <a:t>AudioPlayer</a:t>
            </a:r>
            <a:r>
              <a:rPr dirty="0" sz="1050" spc="15">
                <a:latin typeface="Courier New"/>
                <a:cs typeface="Courier New"/>
              </a:rPr>
              <a:t> {</a:t>
            </a:r>
            <a:endParaRPr sz="105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>
              <a:latin typeface="Times New Roman"/>
              <a:cs typeface="Times New Roman"/>
            </a:endParaRPr>
          </a:p>
          <a:p>
            <a:pPr marL="588010">
              <a:lnSpc>
                <a:spcPts val="124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private boolean </a:t>
            </a:r>
            <a:r>
              <a:rPr dirty="0" sz="1050" spc="10">
                <a:latin typeface="Courier New"/>
                <a:cs typeface="Courier New"/>
              </a:rPr>
              <a:t>openSpeaker(Speaker sp)</a:t>
            </a:r>
            <a:r>
              <a:rPr dirty="0" sz="1050" spc="3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917575">
              <a:lnSpc>
                <a:spcPts val="1225"/>
              </a:lnSpc>
            </a:pP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//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implementation here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 marR="5080">
              <a:lnSpc>
                <a:spcPct val="101400"/>
              </a:lnSpc>
              <a:spcBef>
                <a:spcPts val="690"/>
              </a:spcBef>
            </a:pPr>
            <a:r>
              <a:rPr dirty="0" sz="1450" spc="-10">
                <a:latin typeface="Times New Roman"/>
                <a:cs typeface="Times New Roman"/>
              </a:rPr>
              <a:t>This code works fine if </a:t>
            </a:r>
            <a:r>
              <a:rPr dirty="0" sz="1450" spc="-15">
                <a:latin typeface="Courier New"/>
                <a:cs typeface="Courier New"/>
              </a:rPr>
              <a:t>AudioPlayer </a:t>
            </a:r>
            <a:r>
              <a:rPr dirty="0" sz="1450" spc="-15">
                <a:latin typeface="Times New Roman"/>
                <a:cs typeface="Times New Roman"/>
              </a:rPr>
              <a:t>won’t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subclassed. But what if later you need </a:t>
            </a:r>
            <a:r>
              <a:rPr dirty="0" sz="1450" spc="-5">
                <a:latin typeface="Times New Roman"/>
                <a:cs typeface="Times New Roman"/>
              </a:rPr>
              <a:t>a  </a:t>
            </a:r>
            <a:r>
              <a:rPr dirty="0" sz="1450" spc="-10">
                <a:latin typeface="Times New Roman"/>
                <a:cs typeface="Times New Roman"/>
              </a:rPr>
              <a:t>class called </a:t>
            </a:r>
            <a:r>
              <a:rPr dirty="0" sz="1450" spc="-15">
                <a:latin typeface="Courier New"/>
                <a:cs typeface="Courier New"/>
              </a:rPr>
              <a:t>StreamingAudioPlayer </a:t>
            </a:r>
            <a:r>
              <a:rPr dirty="0" sz="1450" spc="-10">
                <a:latin typeface="Times New Roman"/>
                <a:cs typeface="Times New Roman"/>
              </a:rPr>
              <a:t>that is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subclass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5">
                <a:latin typeface="Courier New"/>
                <a:cs typeface="Courier New"/>
              </a:rPr>
              <a:t>AudioPlayer</a:t>
            </a:r>
            <a:r>
              <a:rPr dirty="0" sz="1450" spc="-15">
                <a:latin typeface="Times New Roman"/>
                <a:cs typeface="Times New Roman"/>
              </a:rPr>
              <a:t>? </a:t>
            </a:r>
            <a:r>
              <a:rPr dirty="0" sz="1450" spc="-10">
                <a:latin typeface="Times New Roman"/>
                <a:cs typeface="Times New Roman"/>
              </a:rPr>
              <a:t>That  class needs access to the </a:t>
            </a:r>
            <a:r>
              <a:rPr dirty="0" sz="1450" spc="-15">
                <a:latin typeface="Courier New"/>
                <a:cs typeface="Courier New"/>
              </a:rPr>
              <a:t>openSpeaker()</a:t>
            </a:r>
            <a:r>
              <a:rPr dirty="0" sz="1450" spc="-32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 to override it and provide support for  streaming audio devices. </a:t>
            </a: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still </a:t>
            </a:r>
            <a:r>
              <a:rPr dirty="0" sz="1450" spc="-15">
                <a:latin typeface="Times New Roman"/>
                <a:cs typeface="Times New Roman"/>
              </a:rPr>
              <a:t>don’t </a:t>
            </a:r>
            <a:r>
              <a:rPr dirty="0" sz="1450" spc="-10">
                <a:latin typeface="Times New Roman"/>
                <a:cs typeface="Times New Roman"/>
              </a:rPr>
              <a:t>want the method to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generally available to  random objects, so it shouldn’t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public, </a:t>
            </a:r>
            <a:r>
              <a:rPr dirty="0" sz="1450" spc="-5">
                <a:latin typeface="Times New Roman"/>
                <a:cs typeface="Times New Roman"/>
              </a:rPr>
              <a:t>but </a:t>
            </a:r>
            <a:r>
              <a:rPr dirty="0" sz="1450" spc="-10">
                <a:latin typeface="Times New Roman"/>
                <a:cs typeface="Times New Roman"/>
              </a:rPr>
              <a:t>you want any subclasses to have access to</a:t>
            </a:r>
            <a:r>
              <a:rPr dirty="0" sz="1450" spc="15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it.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dirty="0" sz="1450" spc="-10" b="1">
                <a:latin typeface="Times New Roman"/>
                <a:cs typeface="Times New Roman"/>
              </a:rPr>
              <a:t>Comparing Levels </a:t>
            </a:r>
            <a:r>
              <a:rPr dirty="0" sz="1450" spc="-5" b="1">
                <a:latin typeface="Times New Roman"/>
                <a:cs typeface="Times New Roman"/>
              </a:rPr>
              <a:t>of </a:t>
            </a:r>
            <a:r>
              <a:rPr dirty="0" sz="1450" spc="-10" b="1">
                <a:latin typeface="Times New Roman"/>
                <a:cs typeface="Times New Roman"/>
              </a:rPr>
              <a:t>Access</a:t>
            </a:r>
            <a:r>
              <a:rPr dirty="0" sz="1450" b="1">
                <a:latin typeface="Times New Roman"/>
                <a:cs typeface="Times New Roman"/>
              </a:rPr>
              <a:t> </a:t>
            </a:r>
            <a:r>
              <a:rPr dirty="0" sz="1450" spc="-15" b="1">
                <a:latin typeface="Times New Roman"/>
                <a:cs typeface="Times New Roman"/>
              </a:rPr>
              <a:t>Control</a:t>
            </a:r>
            <a:endParaRPr sz="1450">
              <a:latin typeface="Times New Roman"/>
              <a:cs typeface="Times New Roman"/>
            </a:endParaRPr>
          </a:p>
          <a:p>
            <a:pPr marL="12700" marR="113664">
              <a:lnSpc>
                <a:spcPts val="1660"/>
              </a:lnSpc>
              <a:spcBef>
                <a:spcPts val="755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Times New Roman"/>
                <a:cs typeface="Times New Roman"/>
              </a:rPr>
              <a:t>differences </a:t>
            </a:r>
            <a:r>
              <a:rPr dirty="0" sz="1450" spc="-10">
                <a:latin typeface="Times New Roman"/>
                <a:cs typeface="Times New Roman"/>
              </a:rPr>
              <a:t>among the various protection types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confusing, particularly in the  case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protected methods and variables. </a:t>
            </a:r>
            <a:r>
              <a:rPr dirty="0" u="sng" sz="1450" spc="-3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Table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6.1</a:t>
            </a:r>
            <a:r>
              <a:rPr dirty="0" sz="1450" spc="-10">
                <a:latin typeface="Times New Roman"/>
                <a:cs typeface="Times New Roman"/>
              </a:rPr>
              <a:t>, which summarizes exactly what is  allowed where, helps clarify the </a:t>
            </a:r>
            <a:r>
              <a:rPr dirty="0" sz="1450" spc="-15">
                <a:latin typeface="Times New Roman"/>
                <a:cs typeface="Times New Roman"/>
              </a:rPr>
              <a:t>differences </a:t>
            </a:r>
            <a:r>
              <a:rPr dirty="0" sz="1450" spc="-10">
                <a:latin typeface="Times New Roman"/>
                <a:cs typeface="Times New Roman"/>
              </a:rPr>
              <a:t>from the least restrictive (public) to the most  restrictive (private) forms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protection.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18114" y="6354162"/>
            <a:ext cx="4936557" cy="20304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1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2018-11-14T18:29:33Z</dcterms:created>
  <dcterms:modified xsi:type="dcterms:W3CDTF">2018-11-14T18:29:33Z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2018-11-14T00:00:00Z</vt:filetime>
  </property>
</Properties>
</file>